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4" r:id="rId3"/>
    <p:sldId id="258" r:id="rId4"/>
    <p:sldId id="257" r:id="rId5"/>
    <p:sldId id="260" r:id="rId6"/>
    <p:sldId id="262" r:id="rId7"/>
    <p:sldId id="261" r:id="rId8"/>
    <p:sldId id="263" r:id="rId9"/>
    <p:sldId id="282" r:id="rId10"/>
    <p:sldId id="264" r:id="rId11"/>
    <p:sldId id="275" r:id="rId12"/>
    <p:sldId id="270" r:id="rId13"/>
    <p:sldId id="276" r:id="rId14"/>
    <p:sldId id="269" r:id="rId15"/>
    <p:sldId id="273" r:id="rId16"/>
    <p:sldId id="274" r:id="rId17"/>
    <p:sldId id="277" r:id="rId18"/>
    <p:sldId id="281" r:id="rId19"/>
    <p:sldId id="280" r:id="rId20"/>
    <p:sldId id="278" r:id="rId21"/>
    <p:sldId id="279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6529-5297-4C73-A591-5AA9E41DA31B}" type="datetimeFigureOut">
              <a:rPr lang="en-CA" smtClean="0"/>
              <a:t>2018-09-20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E1BB2-6AB5-4F51-B72A-A881AA5219E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74626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6529-5297-4C73-A591-5AA9E41DA31B}" type="datetimeFigureOut">
              <a:rPr lang="en-CA" smtClean="0"/>
              <a:t>2018-09-20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E1BB2-6AB5-4F51-B72A-A881AA5219E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82617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6529-5297-4C73-A591-5AA9E41DA31B}" type="datetimeFigureOut">
              <a:rPr lang="en-CA" smtClean="0"/>
              <a:t>2018-09-20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E1BB2-6AB5-4F51-B72A-A881AA5219E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15654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6529-5297-4C73-A591-5AA9E41DA31B}" type="datetimeFigureOut">
              <a:rPr lang="en-CA" smtClean="0"/>
              <a:t>2018-09-20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E1BB2-6AB5-4F51-B72A-A881AA5219E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14667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6529-5297-4C73-A591-5AA9E41DA31B}" type="datetimeFigureOut">
              <a:rPr lang="en-CA" smtClean="0"/>
              <a:t>2018-09-20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E1BB2-6AB5-4F51-B72A-A881AA5219E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73862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6529-5297-4C73-A591-5AA9E41DA31B}" type="datetimeFigureOut">
              <a:rPr lang="en-CA" smtClean="0"/>
              <a:t>2018-09-20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E1BB2-6AB5-4F51-B72A-A881AA5219E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98868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6529-5297-4C73-A591-5AA9E41DA31B}" type="datetimeFigureOut">
              <a:rPr lang="en-CA" smtClean="0"/>
              <a:t>2018-09-20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E1BB2-6AB5-4F51-B72A-A881AA5219E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90713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6529-5297-4C73-A591-5AA9E41DA31B}" type="datetimeFigureOut">
              <a:rPr lang="en-CA" smtClean="0"/>
              <a:t>2018-09-20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E1BB2-6AB5-4F51-B72A-A881AA5219E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41496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6529-5297-4C73-A591-5AA9E41DA31B}" type="datetimeFigureOut">
              <a:rPr lang="en-CA" smtClean="0"/>
              <a:t>2018-09-20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E1BB2-6AB5-4F51-B72A-A881AA5219E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66796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6529-5297-4C73-A591-5AA9E41DA31B}" type="datetimeFigureOut">
              <a:rPr lang="en-CA" smtClean="0"/>
              <a:t>2018-09-20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E1BB2-6AB5-4F51-B72A-A881AA5219E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06972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6529-5297-4C73-A591-5AA9E41DA31B}" type="datetimeFigureOut">
              <a:rPr lang="en-CA" smtClean="0"/>
              <a:t>2018-09-20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E1BB2-6AB5-4F51-B72A-A881AA5219E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51948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4D6529-5297-4C73-A591-5AA9E41DA31B}" type="datetimeFigureOut">
              <a:rPr lang="en-CA" smtClean="0"/>
              <a:t>2018-09-20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BE1BB2-6AB5-4F51-B72A-A881AA5219E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05873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2.gov.bc.ca/gov/content/industry/forestry/managing-our-forest-resources/forest-health/forest-pests/root-diseases" TargetMode="External"/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/>
              <a:t>Root Rot </a:t>
            </a:r>
            <a:r>
              <a:rPr lang="en-CA" dirty="0" smtClean="0"/>
              <a:t>Management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 smtClean="0"/>
              <a:t>David Rusch, Regional Forest Pathologist Cariboo and Thompson </a:t>
            </a:r>
            <a:r>
              <a:rPr lang="en-CA" dirty="0" smtClean="0"/>
              <a:t>Okanagan </a:t>
            </a:r>
            <a:r>
              <a:rPr lang="en-CA" sz="1800" dirty="0" smtClean="0"/>
              <a:t>David.Rusch@gov.bc.ca</a:t>
            </a:r>
            <a:endParaRPr lang="en-CA" sz="1800" dirty="0"/>
          </a:p>
        </p:txBody>
      </p:sp>
    </p:spTree>
    <p:extLst>
      <p:ext uri="{BB962C8B-B14F-4D97-AF65-F5344CB8AC3E}">
        <p14:creationId xmlns:p14="http://schemas.microsoft.com/office/powerpoint/2010/main" val="30901196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Agenda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 smtClean="0"/>
              <a:t>Office Session (8:30-10:30)</a:t>
            </a:r>
          </a:p>
          <a:p>
            <a:pPr marL="0" indent="0">
              <a:buNone/>
            </a:pPr>
            <a:endParaRPr lang="en-CA" dirty="0" smtClean="0"/>
          </a:p>
          <a:p>
            <a:pPr marL="0" indent="0">
              <a:buNone/>
            </a:pPr>
            <a:r>
              <a:rPr lang="en-CA" dirty="0" smtClean="0"/>
              <a:t>Field </a:t>
            </a:r>
            <a:r>
              <a:rPr lang="en-CA" dirty="0" smtClean="0"/>
              <a:t>Session (</a:t>
            </a:r>
            <a:r>
              <a:rPr lang="en-CA" dirty="0" smtClean="0"/>
              <a:t>10:30-end) </a:t>
            </a:r>
          </a:p>
          <a:p>
            <a:r>
              <a:rPr lang="en-CA" dirty="0" smtClean="0"/>
              <a:t>	Place and Time to meet in field</a:t>
            </a:r>
            <a:r>
              <a:rPr lang="en-CA" dirty="0" smtClean="0"/>
              <a:t>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77811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Objectives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arenR"/>
            </a:pPr>
            <a:r>
              <a:rPr lang="en-CA" dirty="0" smtClean="0"/>
              <a:t>Increase the ability of people to recognize root disease in the field </a:t>
            </a:r>
            <a:r>
              <a:rPr lang="en-CA" dirty="0" smtClean="0"/>
              <a:t>(hear no evil + see no evil ≠ no evil)</a:t>
            </a:r>
            <a:endParaRPr lang="en-CA" dirty="0" smtClean="0"/>
          </a:p>
          <a:p>
            <a:pPr marL="514350" indent="-514350">
              <a:buAutoNum type="arabicParenR"/>
            </a:pPr>
            <a:r>
              <a:rPr lang="en-CA" dirty="0" smtClean="0"/>
              <a:t>Promote Awareness of New Root Disease Management Guidebook</a:t>
            </a:r>
          </a:p>
          <a:p>
            <a:pPr marL="514350" indent="-514350">
              <a:buAutoNum type="arabicParenR"/>
            </a:pPr>
            <a:r>
              <a:rPr lang="en-CA" dirty="0" smtClean="0"/>
              <a:t>Discuss ways to improve root disease </a:t>
            </a:r>
            <a:r>
              <a:rPr lang="en-CA" dirty="0" smtClean="0"/>
              <a:t>management by forest professionals (Disclaimer/Apology)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67680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" name="Content Placeholder 3" descr="https://www2.gov.bc.ca/assets/gov/farming-natural-resources-and-industry/forestry/forest-health - Internet Explorer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61" t="8724" r="27040"/>
          <a:stretch/>
        </p:blipFill>
        <p:spPr>
          <a:xfrm>
            <a:off x="0" y="-243408"/>
            <a:ext cx="5688632" cy="7572407"/>
          </a:xfrm>
        </p:spPr>
      </p:pic>
      <p:sp>
        <p:nvSpPr>
          <p:cNvPr id="3" name="TextBox 2"/>
          <p:cNvSpPr txBox="1"/>
          <p:nvPr/>
        </p:nvSpPr>
        <p:spPr>
          <a:xfrm>
            <a:off x="5940152" y="1700808"/>
            <a:ext cx="28803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u="sng" dirty="0">
                <a:hlinkClick r:id="rId3"/>
              </a:rPr>
              <a:t>https://www2.gov.bc.ca/gov/content/industry/forestry/managing-our-forest-resources/forest-health/forest-pests/root-diseases</a:t>
            </a:r>
            <a:r>
              <a:rPr lang="en-CA" dirty="0"/>
              <a:t>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28033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Why root disease management is important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en-CA" dirty="0" smtClean="0"/>
              <a:t>Root disease can have a major impact on timber </a:t>
            </a:r>
            <a:r>
              <a:rPr lang="en-CA" dirty="0" smtClean="0"/>
              <a:t>management </a:t>
            </a:r>
            <a:r>
              <a:rPr lang="en-CA" dirty="0" smtClean="0"/>
              <a:t>and carbon sequestration</a:t>
            </a:r>
          </a:p>
          <a:p>
            <a:pPr marL="514350" indent="-514350">
              <a:buAutoNum type="arabicParenR"/>
            </a:pPr>
            <a:r>
              <a:rPr lang="en-CA" dirty="0" smtClean="0"/>
              <a:t>Timber Management practices often result in an increase in root disease over time</a:t>
            </a:r>
          </a:p>
          <a:p>
            <a:pPr marL="514350" indent="-514350">
              <a:buAutoNum type="arabicParenR"/>
            </a:pPr>
            <a:r>
              <a:rPr lang="en-CA" dirty="0" smtClean="0"/>
              <a:t>Volume based timber tenures result in a </a:t>
            </a:r>
            <a:r>
              <a:rPr lang="en-CA" dirty="0" smtClean="0"/>
              <a:t>short term decrease in </a:t>
            </a:r>
            <a:r>
              <a:rPr lang="en-CA" dirty="0" smtClean="0"/>
              <a:t>root rot free </a:t>
            </a:r>
            <a:r>
              <a:rPr lang="en-CA" dirty="0" smtClean="0"/>
              <a:t>areas </a:t>
            </a:r>
            <a:r>
              <a:rPr lang="en-CA" dirty="0" smtClean="0"/>
              <a:t>available for harvest </a:t>
            </a:r>
            <a:r>
              <a:rPr lang="en-CA" dirty="0" smtClean="0"/>
              <a:t>(</a:t>
            </a:r>
            <a:r>
              <a:rPr lang="en-CA" dirty="0" smtClean="0"/>
              <a:t>leave </a:t>
            </a:r>
            <a:r>
              <a:rPr lang="en-CA" dirty="0" smtClean="0"/>
              <a:t>the </a:t>
            </a:r>
            <a:r>
              <a:rPr lang="en-CA" dirty="0" smtClean="0"/>
              <a:t>worst </a:t>
            </a:r>
            <a:r>
              <a:rPr lang="en-CA" dirty="0" smtClean="0"/>
              <a:t>for last</a:t>
            </a:r>
            <a:r>
              <a:rPr lang="en-CA" dirty="0" smtClean="0"/>
              <a:t>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114630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Root diseases are diseases of the site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Spread slowly and persist in the same location for long periods of time on roots of dead trees or stumps or on live trees</a:t>
            </a:r>
          </a:p>
          <a:p>
            <a:r>
              <a:rPr lang="en-CA" dirty="0" smtClean="0"/>
              <a:t>Some </a:t>
            </a:r>
            <a:r>
              <a:rPr lang="en-CA" dirty="0" smtClean="0"/>
              <a:t>root disease centers are very old hundreds if not thousands of years old</a:t>
            </a:r>
          </a:p>
          <a:p>
            <a:r>
              <a:rPr lang="en-CA" dirty="0" smtClean="0"/>
              <a:t>Natural components of ecosystems and likely important for many species of wildlife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731266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>
            <a:normAutofit/>
          </a:bodyPr>
          <a:lstStyle/>
          <a:p>
            <a:r>
              <a:rPr lang="en-CA" sz="3600" dirty="0" smtClean="0"/>
              <a:t>timber harvesting affects on root disease</a:t>
            </a:r>
            <a:endParaRPr lang="en-CA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4979342"/>
              </p:ext>
            </p:extLst>
          </p:nvPr>
        </p:nvGraphicFramePr>
        <p:xfrm>
          <a:off x="0" y="675111"/>
          <a:ext cx="9001000" cy="621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00500"/>
                <a:gridCol w="4500500"/>
              </a:tblGrid>
              <a:tr h="354193">
                <a:tc>
                  <a:txBody>
                    <a:bodyPr/>
                    <a:lstStyle/>
                    <a:p>
                      <a:r>
                        <a:rPr lang="en-CA" dirty="0" smtClean="0"/>
                        <a:t>Timber</a:t>
                      </a:r>
                      <a:r>
                        <a:rPr lang="en-CA" baseline="0" dirty="0" smtClean="0"/>
                        <a:t> Harvesting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No timber harvesting</a:t>
                      </a:r>
                      <a:endParaRPr lang="en-CA" dirty="0"/>
                    </a:p>
                  </a:txBody>
                  <a:tcPr/>
                </a:tc>
              </a:tr>
              <a:tr h="619838">
                <a:tc>
                  <a:txBody>
                    <a:bodyPr/>
                    <a:lstStyle/>
                    <a:p>
                      <a:r>
                        <a:rPr lang="en-CA" dirty="0" smtClean="0"/>
                        <a:t>Short regen delay period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long</a:t>
                      </a:r>
                      <a:r>
                        <a:rPr lang="en-CA" baseline="0" dirty="0" smtClean="0"/>
                        <a:t> regen delay results in fewer available hosts (less host material)</a:t>
                      </a:r>
                      <a:endParaRPr lang="en-CA" dirty="0"/>
                    </a:p>
                  </a:txBody>
                  <a:tcPr/>
                </a:tc>
              </a:tr>
              <a:tr h="619838">
                <a:tc>
                  <a:txBody>
                    <a:bodyPr/>
                    <a:lstStyle/>
                    <a:p>
                      <a:r>
                        <a:rPr lang="en-CA" dirty="0" smtClean="0"/>
                        <a:t>Susceptible species</a:t>
                      </a:r>
                      <a:r>
                        <a:rPr lang="en-CA" baseline="0" dirty="0" smtClean="0"/>
                        <a:t> planted often in close proximity to stumps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Root rot tolerant</a:t>
                      </a:r>
                      <a:r>
                        <a:rPr lang="en-CA" baseline="0" dirty="0" smtClean="0"/>
                        <a:t> species favoured (less host material)</a:t>
                      </a:r>
                      <a:endParaRPr lang="en-CA" dirty="0"/>
                    </a:p>
                  </a:txBody>
                  <a:tcPr/>
                </a:tc>
              </a:tr>
              <a:tr h="885483">
                <a:tc>
                  <a:txBody>
                    <a:bodyPr/>
                    <a:lstStyle/>
                    <a:p>
                      <a:r>
                        <a:rPr lang="en-CA" dirty="0" smtClean="0"/>
                        <a:t>Trees are cut before trees fall</a:t>
                      </a:r>
                      <a:r>
                        <a:rPr lang="en-CA" baseline="0" dirty="0" smtClean="0"/>
                        <a:t> over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Dead trees fall over removing large infected host material from the ground (fewer</a:t>
                      </a:r>
                      <a:r>
                        <a:rPr lang="en-CA" baseline="0" dirty="0" smtClean="0"/>
                        <a:t> infected roots in ground)</a:t>
                      </a:r>
                      <a:endParaRPr lang="en-CA" dirty="0"/>
                    </a:p>
                  </a:txBody>
                  <a:tcPr/>
                </a:tc>
              </a:tr>
              <a:tr h="885483">
                <a:tc>
                  <a:txBody>
                    <a:bodyPr/>
                    <a:lstStyle/>
                    <a:p>
                      <a:r>
                        <a:rPr lang="en-CA" dirty="0" err="1" smtClean="0"/>
                        <a:t>Armillaria</a:t>
                      </a:r>
                      <a:r>
                        <a:rPr lang="en-CA" dirty="0" smtClean="0"/>
                        <a:t> can spread rapidly through freshly  cut</a:t>
                      </a:r>
                      <a:r>
                        <a:rPr lang="en-CA" baseline="0" dirty="0" smtClean="0"/>
                        <a:t> stumps increasing the amount of infected roots in the ground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Live</a:t>
                      </a:r>
                      <a:r>
                        <a:rPr lang="en-CA" baseline="0" dirty="0" smtClean="0"/>
                        <a:t> infected trees have defense mechanisms which slow the rate of spread</a:t>
                      </a:r>
                      <a:endParaRPr lang="en-CA" dirty="0"/>
                    </a:p>
                  </a:txBody>
                  <a:tcPr/>
                </a:tc>
              </a:tr>
              <a:tr h="885483">
                <a:tc>
                  <a:txBody>
                    <a:bodyPr/>
                    <a:lstStyle/>
                    <a:p>
                      <a:r>
                        <a:rPr lang="en-CA" dirty="0" smtClean="0"/>
                        <a:t>After</a:t>
                      </a:r>
                      <a:r>
                        <a:rPr lang="en-CA" baseline="0" dirty="0" smtClean="0"/>
                        <a:t> harvesting </a:t>
                      </a:r>
                      <a:r>
                        <a:rPr lang="en-CA" baseline="0" dirty="0" err="1" smtClean="0"/>
                        <a:t>Tomentosus</a:t>
                      </a:r>
                      <a:r>
                        <a:rPr lang="en-CA" baseline="0" dirty="0" smtClean="0"/>
                        <a:t> moves from heartwood to sapwood in cut stumps (closer proximity to new roots)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Live trees keep </a:t>
                      </a:r>
                      <a:r>
                        <a:rPr lang="en-CA" dirty="0" err="1" smtClean="0"/>
                        <a:t>Tomentosus</a:t>
                      </a:r>
                      <a:r>
                        <a:rPr lang="en-CA" dirty="0" smtClean="0"/>
                        <a:t> confined mor</a:t>
                      </a:r>
                      <a:r>
                        <a:rPr lang="en-CA" baseline="0" dirty="0" smtClean="0"/>
                        <a:t>e in the heartwood (less likely to encounter uninfected roots)</a:t>
                      </a:r>
                      <a:endParaRPr lang="en-CA" dirty="0"/>
                    </a:p>
                  </a:txBody>
                  <a:tcPr/>
                </a:tc>
              </a:tr>
              <a:tr h="885483">
                <a:tc>
                  <a:txBody>
                    <a:bodyPr/>
                    <a:lstStyle/>
                    <a:p>
                      <a:r>
                        <a:rPr lang="en-CA" dirty="0" smtClean="0"/>
                        <a:t>Fresh</a:t>
                      </a:r>
                      <a:r>
                        <a:rPr lang="en-CA" baseline="0" dirty="0" smtClean="0"/>
                        <a:t> cut stumps increase the amount of exposed wood available for </a:t>
                      </a:r>
                      <a:r>
                        <a:rPr lang="en-CA" baseline="0" dirty="0" err="1" smtClean="0"/>
                        <a:t>Heterobasidion</a:t>
                      </a:r>
                      <a:r>
                        <a:rPr lang="en-CA" baseline="0" dirty="0" smtClean="0"/>
                        <a:t> spore  infection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Much</a:t>
                      </a:r>
                      <a:r>
                        <a:rPr lang="en-CA" baseline="0" dirty="0" smtClean="0"/>
                        <a:t> less exposed wood for spore infection of roots</a:t>
                      </a:r>
                      <a:endParaRPr lang="en-CA" dirty="0"/>
                    </a:p>
                  </a:txBody>
                  <a:tcPr/>
                </a:tc>
              </a:tr>
              <a:tr h="885483">
                <a:tc>
                  <a:txBody>
                    <a:bodyPr/>
                    <a:lstStyle/>
                    <a:p>
                      <a:r>
                        <a:rPr lang="en-CA" dirty="0" smtClean="0"/>
                        <a:t>Harvesting</a:t>
                      </a:r>
                      <a:r>
                        <a:rPr lang="en-CA" baseline="0" dirty="0" smtClean="0"/>
                        <a:t> attracts secondary insects that vector black stain and reduces disturbance interval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longer</a:t>
                      </a:r>
                      <a:r>
                        <a:rPr lang="en-CA" baseline="0" dirty="0" smtClean="0"/>
                        <a:t> times between major disturbance events keeps secondary insects in check</a:t>
                      </a:r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7068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Major root diseases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 smtClean="0"/>
              <a:t>1)</a:t>
            </a:r>
            <a:r>
              <a:rPr lang="en-CA" dirty="0" err="1" smtClean="0"/>
              <a:t>Armillaria</a:t>
            </a:r>
            <a:r>
              <a:rPr lang="en-CA" dirty="0" smtClean="0"/>
              <a:t> root disease (all tree species) DRA</a:t>
            </a:r>
          </a:p>
          <a:p>
            <a:pPr marL="0" indent="0">
              <a:buNone/>
            </a:pPr>
            <a:r>
              <a:rPr lang="en-CA" dirty="0" smtClean="0"/>
              <a:t>2)Laminated root disease (affects all conifers except </a:t>
            </a:r>
            <a:r>
              <a:rPr lang="en-CA" dirty="0" err="1" smtClean="0"/>
              <a:t>Cw</a:t>
            </a:r>
            <a:r>
              <a:rPr lang="en-CA" dirty="0" smtClean="0"/>
              <a:t> but mostly associated with </a:t>
            </a:r>
            <a:r>
              <a:rPr lang="en-CA" dirty="0" err="1" smtClean="0"/>
              <a:t>Fd</a:t>
            </a:r>
            <a:r>
              <a:rPr lang="en-CA" dirty="0" smtClean="0"/>
              <a:t>) DRL</a:t>
            </a:r>
          </a:p>
          <a:p>
            <a:pPr marL="0" indent="0">
              <a:buNone/>
            </a:pPr>
            <a:r>
              <a:rPr lang="en-CA" dirty="0" smtClean="0"/>
              <a:t>3)</a:t>
            </a:r>
            <a:r>
              <a:rPr lang="en-CA" dirty="0" err="1" smtClean="0"/>
              <a:t>Tomentosus</a:t>
            </a:r>
            <a:r>
              <a:rPr lang="en-CA" dirty="0" smtClean="0"/>
              <a:t> root disease (mostly associated with </a:t>
            </a:r>
            <a:r>
              <a:rPr lang="en-CA" dirty="0" err="1" smtClean="0"/>
              <a:t>Sx</a:t>
            </a:r>
            <a:r>
              <a:rPr lang="en-CA" dirty="0" smtClean="0"/>
              <a:t> but can affect Pl as well) DRT</a:t>
            </a:r>
          </a:p>
          <a:p>
            <a:pPr marL="0" indent="0">
              <a:buNone/>
            </a:pPr>
            <a:r>
              <a:rPr lang="en-CA" dirty="0" smtClean="0"/>
              <a:t>4)Black Stain (pine and </a:t>
            </a:r>
            <a:r>
              <a:rPr lang="en-CA" dirty="0" err="1" smtClean="0"/>
              <a:t>Fd</a:t>
            </a:r>
            <a:r>
              <a:rPr lang="en-CA" dirty="0" smtClean="0"/>
              <a:t> varieties) DRB</a:t>
            </a:r>
          </a:p>
        </p:txBody>
      </p:sp>
    </p:spTree>
    <p:extLst>
      <p:ext uri="{BB962C8B-B14F-4D97-AF65-F5344CB8AC3E}">
        <p14:creationId xmlns:p14="http://schemas.microsoft.com/office/powerpoint/2010/main" val="2377599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71801" y="332656"/>
            <a:ext cx="37363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 dirty="0" smtClean="0"/>
              <a:t>Root Disease Management Process</a:t>
            </a:r>
            <a:endParaRPr lang="en-CA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547664" y="1571111"/>
            <a:ext cx="2016224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CA" sz="2400" dirty="0" smtClean="0"/>
              <a:t>Assess Hazard</a:t>
            </a:r>
            <a:endParaRPr lang="en-CA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166276" y="2204864"/>
            <a:ext cx="2664295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CA" sz="2400" dirty="0" smtClean="0"/>
              <a:t>Assess Risk (Root Disease Survey)</a:t>
            </a:r>
            <a:endParaRPr lang="en-CA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539551" y="3255506"/>
            <a:ext cx="3545923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CA" sz="2400" dirty="0" smtClean="0"/>
              <a:t>Weigh Management options against other  resource values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64086" y="3624837"/>
            <a:ext cx="2088232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CA" sz="2400" dirty="0" smtClean="0"/>
              <a:t>Treatment</a:t>
            </a:r>
            <a:endParaRPr lang="en-CA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394733" y="4981404"/>
            <a:ext cx="2160240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CA" sz="2400" dirty="0" smtClean="0"/>
              <a:t>Avoidance</a:t>
            </a:r>
            <a:endParaRPr lang="en-CA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4859319" y="4672281"/>
            <a:ext cx="1811269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CA" sz="2400" dirty="0" smtClean="0"/>
              <a:t>Plant Less Susceptible Species</a:t>
            </a:r>
            <a:endParaRPr lang="en-CA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7351329" y="4693590"/>
            <a:ext cx="997389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CA" sz="2400" dirty="0" smtClean="0"/>
              <a:t>Stump</a:t>
            </a:r>
            <a:endParaRPr lang="en-CA" sz="2400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4391980" y="1412776"/>
            <a:ext cx="0" cy="50802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187624" y="6165304"/>
            <a:ext cx="2450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err="1" smtClean="0"/>
              <a:t>Preharvest</a:t>
            </a:r>
            <a:r>
              <a:rPr lang="en-CA" dirty="0" smtClean="0"/>
              <a:t>/ Timber Side</a:t>
            </a:r>
            <a:endParaRPr lang="en-CA" dirty="0"/>
          </a:p>
        </p:txBody>
      </p:sp>
      <p:sp>
        <p:nvSpPr>
          <p:cNvPr id="16" name="TextBox 15"/>
          <p:cNvSpPr txBox="1"/>
          <p:nvPr/>
        </p:nvSpPr>
        <p:spPr>
          <a:xfrm>
            <a:off x="5055698" y="6123710"/>
            <a:ext cx="2904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Post harvest/</a:t>
            </a:r>
            <a:r>
              <a:rPr lang="en-CA" dirty="0" err="1" smtClean="0"/>
              <a:t>Silviculture</a:t>
            </a:r>
            <a:r>
              <a:rPr lang="en-CA" dirty="0" smtClean="0"/>
              <a:t> Side</a:t>
            </a:r>
            <a:endParaRPr lang="en-CA" dirty="0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2412831" y="2060848"/>
            <a:ext cx="0" cy="1204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2412831" y="3035861"/>
            <a:ext cx="0" cy="1467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1471888" y="4455835"/>
            <a:ext cx="0" cy="4133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4139952" y="3855670"/>
            <a:ext cx="108012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5764953" y="4086502"/>
            <a:ext cx="0" cy="49462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6670588" y="4086502"/>
            <a:ext cx="781730" cy="49462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17752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Assessing hazard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Assess hazard </a:t>
            </a:r>
            <a:r>
              <a:rPr lang="en-CA" dirty="0" smtClean="0">
                <a:sym typeface="Wingdings" panose="05000000000000000000" pitchFamily="2" charset="2"/>
              </a:rPr>
              <a:t></a:t>
            </a:r>
            <a:r>
              <a:rPr lang="en-CA" dirty="0" smtClean="0"/>
              <a:t>BEC zone, climate, elevation, aspect, factors that favour growth of susceptible species or increase stress </a:t>
            </a:r>
            <a:r>
              <a:rPr lang="en-CA" dirty="0" smtClean="0"/>
              <a:t>(</a:t>
            </a:r>
            <a:r>
              <a:rPr lang="en-CA" dirty="0" err="1" smtClean="0"/>
              <a:t>eg</a:t>
            </a:r>
            <a:r>
              <a:rPr lang="en-CA" dirty="0" smtClean="0"/>
              <a:t>. DRA on dry rocky south facing slopes)</a:t>
            </a:r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41144217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Other </a:t>
            </a:r>
            <a:r>
              <a:rPr lang="en-CA" dirty="0" smtClean="0"/>
              <a:t>available tools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Landscape level root rot information and or detailed root rot data base</a:t>
            </a:r>
          </a:p>
          <a:p>
            <a:r>
              <a:rPr lang="en-CA" dirty="0" smtClean="0"/>
              <a:t>Landscape level root rot mapping only works for root rot centers that are large and easily identified from the air </a:t>
            </a:r>
            <a:r>
              <a:rPr lang="en-CA" dirty="0" smtClean="0"/>
              <a:t>but it can tell you where you are more likely to encounter root rot</a:t>
            </a:r>
          </a:p>
          <a:p>
            <a:r>
              <a:rPr lang="en-CA" dirty="0" smtClean="0"/>
              <a:t>Forest health strategies</a:t>
            </a:r>
            <a:endParaRPr lang="en-CA" dirty="0" smtClean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712818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Survey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Walkthrough or detailed survey (area or tree based)</a:t>
            </a:r>
          </a:p>
          <a:p>
            <a:r>
              <a:rPr lang="en-CA" dirty="0" smtClean="0"/>
              <a:t>Lidar or digital photography can help narrow down the survey area</a:t>
            </a:r>
          </a:p>
          <a:p>
            <a:r>
              <a:rPr lang="en-CA" dirty="0" smtClean="0"/>
              <a:t>End result should be some type of map showing root disease strata by level of root disease and species</a:t>
            </a:r>
          </a:p>
          <a:p>
            <a:endParaRPr lang="en-CA" dirty="0"/>
          </a:p>
          <a:p>
            <a:endParaRPr lang="en-CA" dirty="0" smtClean="0"/>
          </a:p>
          <a:p>
            <a:pPr marL="0" indent="0">
              <a:buNone/>
            </a:pPr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24484900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4" name="Content Placeholder 3" descr="https://www2.gov.bc.ca/assets/gov/farming-natural-resources-and-industry/forestry/forest-health - Internet Explorer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01" t="33729" r="31111" b="19023"/>
          <a:stretch/>
        </p:blipFill>
        <p:spPr>
          <a:xfrm>
            <a:off x="0" y="21823"/>
            <a:ext cx="8928992" cy="6836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929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Most root rot treatment occurs during the post harvest/</a:t>
            </a:r>
            <a:r>
              <a:rPr lang="en-CA" dirty="0" err="1" smtClean="0"/>
              <a:t>silviculture</a:t>
            </a:r>
            <a:r>
              <a:rPr lang="en-CA" dirty="0" smtClean="0"/>
              <a:t> phase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reliant on good </a:t>
            </a:r>
            <a:r>
              <a:rPr lang="en-CA" dirty="0" err="1" smtClean="0"/>
              <a:t>preharvest</a:t>
            </a:r>
            <a:r>
              <a:rPr lang="en-CA" dirty="0" smtClean="0"/>
              <a:t> survey information collected during the timber layout/site plan phase</a:t>
            </a:r>
          </a:p>
          <a:p>
            <a:r>
              <a:rPr lang="en-CA" dirty="0" smtClean="0"/>
              <a:t>If proper root rot assessment is not part of the </a:t>
            </a:r>
            <a:r>
              <a:rPr lang="en-CA" dirty="0" err="1" smtClean="0"/>
              <a:t>the</a:t>
            </a:r>
            <a:r>
              <a:rPr lang="en-CA" dirty="0" smtClean="0"/>
              <a:t> timber layout/site plan phase </a:t>
            </a:r>
            <a:r>
              <a:rPr lang="en-CA" b="1" dirty="0" smtClean="0"/>
              <a:t>effective root disease management is not possible </a:t>
            </a:r>
            <a:r>
              <a:rPr lang="en-CA" dirty="0" smtClean="0">
                <a:sym typeface="Wingdings" panose="05000000000000000000" pitchFamily="2" charset="2"/>
              </a:rPr>
              <a:t> mitigation becomes only option (example throw in some less susceptible species across all your planting sites)</a:t>
            </a:r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41054466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Problem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Detailed surveys can be expensive and there are a lack of good surveyors</a:t>
            </a:r>
          </a:p>
          <a:p>
            <a:r>
              <a:rPr lang="en-CA" dirty="0" smtClean="0"/>
              <a:t>Cruisers, layout crews, and site plan foresters often fail to recognize or document the presence of root disease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000633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Solution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Better training and ability to recognize root disease signs and symptoms by all field </a:t>
            </a:r>
            <a:r>
              <a:rPr lang="en-CA" dirty="0" smtClean="0"/>
              <a:t>staff</a:t>
            </a:r>
            <a:endParaRPr lang="en-CA" dirty="0" smtClean="0"/>
          </a:p>
          <a:p>
            <a:r>
              <a:rPr lang="en-CA" dirty="0" smtClean="0"/>
              <a:t>basic knowledge about root disease management and the implications of not collecting detailed information on the distribution and severity of root disease </a:t>
            </a:r>
            <a:r>
              <a:rPr lang="en-CA" dirty="0" smtClean="0"/>
              <a:t>in  the future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31814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Treatment Options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 err="1" smtClean="0"/>
              <a:t>i</a:t>
            </a:r>
            <a:r>
              <a:rPr lang="en-CA" dirty="0" smtClean="0"/>
              <a:t>) Plant mixture of less susceptible species – Table 2 of root disease guide. Often a compromise between root rot susceptibility and most economic and ecologically suited species to site (</a:t>
            </a:r>
            <a:r>
              <a:rPr lang="en-CA" dirty="0" err="1" smtClean="0"/>
              <a:t>eg</a:t>
            </a:r>
            <a:r>
              <a:rPr lang="en-CA" dirty="0" smtClean="0"/>
              <a:t>. </a:t>
            </a:r>
            <a:r>
              <a:rPr lang="en-CA" dirty="0" err="1" smtClean="0"/>
              <a:t>Cw</a:t>
            </a:r>
            <a:r>
              <a:rPr lang="en-CA" dirty="0" smtClean="0"/>
              <a:t> is the least susceptible conifer species for both </a:t>
            </a:r>
            <a:r>
              <a:rPr lang="en-CA" dirty="0" err="1" smtClean="0"/>
              <a:t>Armillaria</a:t>
            </a:r>
            <a:r>
              <a:rPr lang="en-CA" dirty="0" smtClean="0"/>
              <a:t> and Laminated root disease but not widely planted because of ecological, timber, and climate change concerns)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729980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stumping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5509198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Stumping effectiveness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Most studies indicate that stumping is effective in reducing root rot levels and improving growth (mostly as a result of soil mixing) but </a:t>
            </a:r>
            <a:r>
              <a:rPr lang="en-CA" dirty="0" smtClean="0"/>
              <a:t>doesn’t </a:t>
            </a:r>
            <a:r>
              <a:rPr lang="en-CA" dirty="0" smtClean="0"/>
              <a:t>eliminate the problem</a:t>
            </a:r>
          </a:p>
          <a:p>
            <a:r>
              <a:rPr lang="en-CA" dirty="0" smtClean="0"/>
              <a:t>Stumpage allowances can offset the cost especially where site prep is required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25826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4" name="Content Placeholder 3" descr="https://www2.gov.bc.ca/assets/gov/farming-natural-resources-and-industry/forestry/forest-health - Internet Explorer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95" t="7296" r="28707" b="3931"/>
          <a:stretch/>
        </p:blipFill>
        <p:spPr>
          <a:xfrm>
            <a:off x="1979712" y="-171400"/>
            <a:ext cx="5532960" cy="7163207"/>
          </a:xfrm>
        </p:spPr>
      </p:pic>
    </p:spTree>
    <p:extLst>
      <p:ext uri="{BB962C8B-B14F-4D97-AF65-F5344CB8AC3E}">
        <p14:creationId xmlns:p14="http://schemas.microsoft.com/office/powerpoint/2010/main" val="40011009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Limitations of stumping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Site factors (slope), soil factors </a:t>
            </a:r>
            <a:r>
              <a:rPr lang="en-CA" dirty="0" smtClean="0"/>
              <a:t>(fine textured &amp; shallow soils) </a:t>
            </a:r>
            <a:r>
              <a:rPr lang="en-CA" dirty="0" smtClean="0"/>
              <a:t>and other resource values are the main factors that limit its use</a:t>
            </a:r>
          </a:p>
          <a:p>
            <a:r>
              <a:rPr lang="en-CA" dirty="0" smtClean="0"/>
              <a:t>Generally restricted to </a:t>
            </a:r>
            <a:r>
              <a:rPr lang="en-CA" dirty="0" err="1" smtClean="0"/>
              <a:t>clearcuts</a:t>
            </a:r>
            <a:endParaRPr lang="en-CA" dirty="0" smtClean="0"/>
          </a:p>
          <a:p>
            <a:r>
              <a:rPr lang="en-CA" dirty="0" smtClean="0"/>
              <a:t>Many otherwise good forestry practices (</a:t>
            </a:r>
            <a:r>
              <a:rPr lang="en-CA" dirty="0" err="1" smtClean="0"/>
              <a:t>eg</a:t>
            </a:r>
            <a:r>
              <a:rPr lang="en-CA" dirty="0" smtClean="0"/>
              <a:t>. dispersed </a:t>
            </a:r>
            <a:r>
              <a:rPr lang="en-CA" dirty="0" smtClean="0"/>
              <a:t>retention</a:t>
            </a:r>
            <a:r>
              <a:rPr lang="en-CA" dirty="0" smtClean="0"/>
              <a:t>, hardwood retention, </a:t>
            </a:r>
            <a:r>
              <a:rPr lang="en-CA" dirty="0" smtClean="0"/>
              <a:t>seed trees, wildlife trees, leaving advanced regeneration) will reduce the effectiveness of stumping</a:t>
            </a:r>
          </a:p>
          <a:p>
            <a:pPr marL="0" indent="0">
              <a:buNone/>
            </a:pPr>
            <a:endParaRPr lang="en-CA" dirty="0" smtClean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94580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</TotalTime>
  <Words>898</Words>
  <Application>Microsoft Office PowerPoint</Application>
  <PresentationFormat>On-screen Show (4:3)</PresentationFormat>
  <Paragraphs>82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Root Rot Management</vt:lpstr>
      <vt:lpstr>Agenda</vt:lpstr>
      <vt:lpstr>Objectives</vt:lpstr>
      <vt:lpstr>PowerPoint Presentation</vt:lpstr>
      <vt:lpstr>Why root disease management is important</vt:lpstr>
      <vt:lpstr>Root diseases are diseases of the site</vt:lpstr>
      <vt:lpstr>timber harvesting affects on root disease</vt:lpstr>
      <vt:lpstr>Major root diseases</vt:lpstr>
      <vt:lpstr>PowerPoint Presentation</vt:lpstr>
      <vt:lpstr>Assessing hazard</vt:lpstr>
      <vt:lpstr>Other available tools</vt:lpstr>
      <vt:lpstr>Survey</vt:lpstr>
      <vt:lpstr>PowerPoint Presentation</vt:lpstr>
      <vt:lpstr>Most root rot treatment occurs during the post harvest/silviculture phase</vt:lpstr>
      <vt:lpstr>Problem</vt:lpstr>
      <vt:lpstr>Solution</vt:lpstr>
      <vt:lpstr>Treatment Options</vt:lpstr>
      <vt:lpstr>stumping</vt:lpstr>
      <vt:lpstr>Stumping effectiveness</vt:lpstr>
      <vt:lpstr>PowerPoint Presentation</vt:lpstr>
      <vt:lpstr>Limitations of stumping</vt:lpstr>
    </vt:vector>
  </TitlesOfParts>
  <Company>Province of British Columbia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Root Rot Managment</dc:title>
  <dc:creator>Rusch, David FLNR:EX</dc:creator>
  <cp:lastModifiedBy>Rusch, David FLNR:EX</cp:lastModifiedBy>
  <cp:revision>28</cp:revision>
  <dcterms:created xsi:type="dcterms:W3CDTF">2018-09-14T20:43:09Z</dcterms:created>
  <dcterms:modified xsi:type="dcterms:W3CDTF">2018-09-20T20:49:58Z</dcterms:modified>
</cp:coreProperties>
</file>